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4" r:id="rId7"/>
    <p:sldId id="265" r:id="rId8"/>
    <p:sldId id="266" r:id="rId9"/>
    <p:sldId id="275" r:id="rId10"/>
    <p:sldId id="276" r:id="rId11"/>
    <p:sldId id="277" r:id="rId12"/>
    <p:sldId id="278" r:id="rId13"/>
    <p:sldId id="279" r:id="rId14"/>
    <p:sldId id="267" r:id="rId15"/>
    <p:sldId id="268" r:id="rId16"/>
    <p:sldId id="280" r:id="rId17"/>
    <p:sldId id="273" r:id="rId18"/>
    <p:sldId id="269" r:id="rId19"/>
    <p:sldId id="270" r:id="rId20"/>
    <p:sldId id="271" r:id="rId21"/>
    <p:sldId id="272" r:id="rId22"/>
    <p:sldId id="274"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20677265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3136048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D39C-021E-4844-9B44-C3DFE4D30B41}"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9119374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7344071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D39C-021E-4844-9B44-C3DFE4D30B41}"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762868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2027037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1995922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1370065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4429043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343A765-B31E-4E1D-A080-374ADF7FE689}" type="datetimeFigureOut">
              <a:rPr lang="ru-RU" smtClean="0"/>
              <a:t>14.09.2025</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1896901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32390637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343A765-B31E-4E1D-A080-374ADF7FE689}" type="datetimeFigureOut">
              <a:rPr lang="ru-RU" smtClean="0"/>
              <a:t>14.09.2025</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3110804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343A765-B31E-4E1D-A080-374ADF7FE689}" type="datetimeFigureOut">
              <a:rPr lang="ru-RU" smtClean="0"/>
              <a:t>14.09.2025</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173592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43A765-B31E-4E1D-A080-374ADF7FE689}" type="datetimeFigureOut">
              <a:rPr lang="ru-RU" smtClean="0"/>
              <a:t>14.09.2025</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441053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369618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343A765-B31E-4E1D-A080-374ADF7FE689}" type="datetimeFigureOut">
              <a:rPr lang="ru-RU" smtClean="0"/>
              <a:t>14.09.2025</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5432D39C-021E-4844-9B44-C3DFE4D30B41}" type="slidenum">
              <a:rPr lang="ru-RU" smtClean="0"/>
              <a:t>‹#›</a:t>
            </a:fld>
            <a:endParaRPr lang="ru-RU"/>
          </a:p>
        </p:txBody>
      </p:sp>
    </p:spTree>
    <p:extLst>
      <p:ext uri="{BB962C8B-B14F-4D97-AF65-F5344CB8AC3E}">
        <p14:creationId xmlns:p14="http://schemas.microsoft.com/office/powerpoint/2010/main" val="31196369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343A765-B31E-4E1D-A080-374ADF7FE689}" type="datetimeFigureOut">
              <a:rPr lang="ru-RU" smtClean="0"/>
              <a:t>14.09.2025</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5432D39C-021E-4844-9B44-C3DFE4D30B41}" type="slidenum">
              <a:rPr lang="ru-RU" smtClean="0"/>
              <a:t>‹#›</a:t>
            </a:fld>
            <a:endParaRPr lang="ru-RU"/>
          </a:p>
        </p:txBody>
      </p:sp>
    </p:spTree>
    <p:extLst>
      <p:ext uri="{BB962C8B-B14F-4D97-AF65-F5344CB8AC3E}">
        <p14:creationId xmlns:p14="http://schemas.microsoft.com/office/powerpoint/2010/main" val="23838154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pnp.ru/social/2016/12/22/vasileva-rasskazala-kogda-poyavitsya-ustnaya-chast-v-ege-po-russkomu-yazyku.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755076" y="1711829"/>
            <a:ext cx="5640779" cy="45719"/>
          </a:xfrm>
        </p:spPr>
        <p:txBody>
          <a:bodyPr>
            <a:normAutofit fontScale="90000"/>
          </a:bodyPr>
          <a:lstStyle/>
          <a:p>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sz="3600" b="1" dirty="0" smtClean="0">
                <a:latin typeface="Times New Roman" panose="02020603050405020304" pitchFamily="18" charset="0"/>
                <a:cs typeface="Times New Roman" panose="02020603050405020304" pitchFamily="18" charset="0"/>
              </a:rPr>
              <a:t>Досрочный период</a:t>
            </a:r>
            <a:br>
              <a:rPr lang="ru-RU" sz="3600" b="1" dirty="0" smtClean="0">
                <a:latin typeface="Times New Roman" panose="02020603050405020304" pitchFamily="18" charset="0"/>
                <a:cs typeface="Times New Roman" panose="02020603050405020304" pitchFamily="18" charset="0"/>
              </a:rPr>
            </a:br>
            <a:endParaRPr lang="ru-RU" sz="36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890649" y="1175658"/>
            <a:ext cx="11032176" cy="5682342"/>
          </a:xfrm>
        </p:spPr>
        <p:txBody>
          <a:bodyPr>
            <a:normAutofit fontScale="92500" lnSpcReduction="20000"/>
          </a:bodyPr>
          <a:lstStyle/>
          <a:p>
            <a:r>
              <a:rPr lang="ru-RU" b="1" i="1" dirty="0" smtClean="0"/>
              <a:t>Март-апрель </a:t>
            </a:r>
            <a:r>
              <a:rPr lang="ru-RU" b="1" i="1" dirty="0"/>
              <a:t>2025</a:t>
            </a:r>
          </a:p>
          <a:p>
            <a:pPr lvl="0"/>
            <a:r>
              <a:rPr lang="ru-RU" b="1" dirty="0"/>
              <a:t>21 марта (пятница) — география, литература;</a:t>
            </a:r>
          </a:p>
          <a:p>
            <a:pPr lvl="0"/>
            <a:r>
              <a:rPr lang="ru-RU" b="1" dirty="0"/>
              <a:t>25 марта (вторник) — русский язык;</a:t>
            </a:r>
          </a:p>
          <a:p>
            <a:pPr lvl="0"/>
            <a:r>
              <a:rPr lang="ru-RU" dirty="0"/>
              <a:t>28 марта (пятница) — ЕГЭ по математике базового уровня, ЕГЭ по математике профильного уровня;</a:t>
            </a:r>
          </a:p>
          <a:p>
            <a:pPr lvl="0"/>
            <a:r>
              <a:rPr lang="ru-RU" dirty="0"/>
              <a:t>1 апреля (вторник) — биология, иностранные языки (английский, испанский, китайский, немецкий, французский) (письменная часть), физика;</a:t>
            </a:r>
          </a:p>
          <a:p>
            <a:pPr lvl="0"/>
            <a:r>
              <a:rPr lang="ru-RU" dirty="0"/>
              <a:t>4 апреля (пятница) — иностранные языки (английский, испанский, китайский, немецкий, французский) (устная часть);</a:t>
            </a:r>
          </a:p>
          <a:p>
            <a:pPr lvl="0"/>
            <a:r>
              <a:rPr lang="ru-RU" dirty="0"/>
              <a:t>8 апреля (вторник) — информатика, обществознание;</a:t>
            </a:r>
          </a:p>
          <a:p>
            <a:pPr lvl="0"/>
            <a:r>
              <a:rPr lang="ru-RU" dirty="0"/>
              <a:t>11 апреля (пятница) — история, химия.</a:t>
            </a:r>
          </a:p>
          <a:p>
            <a:r>
              <a:rPr lang="ru-RU" b="1" dirty="0" smtClean="0"/>
              <a:t>                                        Резервные </a:t>
            </a:r>
            <a:r>
              <a:rPr lang="ru-RU" b="1" dirty="0"/>
              <a:t>дни</a:t>
            </a:r>
          </a:p>
          <a:p>
            <a:pPr lvl="0"/>
            <a:r>
              <a:rPr lang="ru-RU" b="1" dirty="0" smtClean="0"/>
              <a:t>           14</a:t>
            </a:r>
            <a:r>
              <a:rPr lang="ru-RU" b="1" dirty="0"/>
              <a:t> апреля (понедельник) — русский язык;</a:t>
            </a:r>
          </a:p>
          <a:p>
            <a:pPr lvl="0"/>
            <a:r>
              <a:rPr lang="ru-RU" dirty="0"/>
              <a:t>17 апреля (четверг) — ЕГЭ по математике базового уровня, ЕГЭ по математике профильного уровня;</a:t>
            </a:r>
          </a:p>
          <a:p>
            <a:pPr lvl="0"/>
            <a:r>
              <a:rPr lang="ru-RU" b="1" dirty="0"/>
              <a:t>18 апреля (пятница)</a:t>
            </a:r>
            <a:r>
              <a:rPr lang="ru-RU" dirty="0"/>
              <a:t> — биология, иностранные языки (английский, испанский, китайский, немецкий, французский) (письменная часть), </a:t>
            </a:r>
            <a:r>
              <a:rPr lang="ru-RU" b="1" dirty="0"/>
              <a:t>литература</a:t>
            </a:r>
            <a:r>
              <a:rPr lang="ru-RU" dirty="0"/>
              <a:t>, обществознание, физика;</a:t>
            </a:r>
          </a:p>
          <a:p>
            <a:pPr lvl="0"/>
            <a:r>
              <a:rPr lang="ru-RU" dirty="0"/>
              <a:t>21 апреля (понедельник) — география, иностранные языки (английский, испанский, китайский, немецкий, французский) (устная часть), информатика, история, химия.</a:t>
            </a:r>
          </a:p>
          <a:p>
            <a:endParaRPr lang="ru-RU" dirty="0"/>
          </a:p>
        </p:txBody>
      </p:sp>
    </p:spTree>
    <p:extLst>
      <p:ext uri="{BB962C8B-B14F-4D97-AF65-F5344CB8AC3E}">
        <p14:creationId xmlns:p14="http://schemas.microsoft.com/office/powerpoint/2010/main" val="1898573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8866" y="624110"/>
            <a:ext cx="11373133" cy="1280890"/>
          </a:xfrm>
        </p:spPr>
        <p:txBody>
          <a:bodyPr>
            <a:normAutofit fontScale="90000"/>
          </a:bodyPr>
          <a:lstStyle/>
          <a:p>
            <a:r>
              <a:rPr lang="ru-RU" b="1" dirty="0">
                <a:latin typeface="Times New Roman" panose="02020603050405020304" pitchFamily="18" charset="0"/>
                <a:cs typeface="Times New Roman" panose="02020603050405020304" pitchFamily="18" charset="0"/>
              </a:rPr>
              <a:t>Структура сочинения ЕГЭ по русскому языку в 2025 году</a:t>
            </a:r>
            <a:br>
              <a:rPr lang="ru-RU" b="1" dirty="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1733266" y="1528549"/>
            <a:ext cx="9771346" cy="4967785"/>
          </a:xfrm>
        </p:spPr>
        <p:txBody>
          <a:bodyPr>
            <a:noAutofit/>
          </a:bodyPr>
          <a:lstStyle/>
          <a:p>
            <a:r>
              <a:rPr lang="ru-RU" sz="2400" b="1" dirty="0">
                <a:latin typeface="Times New Roman" panose="02020603050405020304" pitchFamily="18" charset="0"/>
                <a:cs typeface="Times New Roman" panose="02020603050405020304" pitchFamily="18" charset="0"/>
              </a:rPr>
              <a:t>Главное отличие сочинения в 2025 году</a:t>
            </a:r>
            <a:r>
              <a:rPr lang="ru-RU" sz="2400" dirty="0">
                <a:latin typeface="Times New Roman" panose="02020603050405020304" pitchFamily="18" charset="0"/>
                <a:cs typeface="Times New Roman" panose="02020603050405020304" pitchFamily="18" charset="0"/>
              </a:rPr>
              <a:t> от сочинений предыдущих лет заключается в том, что </a:t>
            </a:r>
            <a:r>
              <a:rPr lang="ru-RU" sz="2400" b="1" dirty="0">
                <a:latin typeface="Times New Roman" panose="02020603050405020304" pitchFamily="18" charset="0"/>
                <a:cs typeface="Times New Roman" panose="02020603050405020304" pitchFamily="18" charset="0"/>
              </a:rPr>
              <a:t>комментировать вы будете не проблему, сформулированную в прошлые годы вами самостоятельно, а позицию автора, исходя из проблемы, которая уже обозначена в задании.</a:t>
            </a:r>
            <a:r>
              <a:rPr lang="ru-RU" sz="2400" dirty="0">
                <a:latin typeface="Times New Roman" panose="02020603050405020304" pitchFamily="18" charset="0"/>
                <a:cs typeface="Times New Roman" panose="02020603050405020304" pitchFamily="18" charset="0"/>
              </a:rPr>
              <a:t> Итак, каким может быть </a:t>
            </a:r>
            <a:r>
              <a:rPr lang="ru-RU" sz="2400" b="1" dirty="0">
                <a:latin typeface="Times New Roman" panose="02020603050405020304" pitchFamily="18" charset="0"/>
                <a:cs typeface="Times New Roman" panose="02020603050405020304" pitchFamily="18" charset="0"/>
              </a:rPr>
              <a:t>план сочинения ЕГЭ по русскому языку?</a:t>
            </a:r>
            <a:r>
              <a:rPr lang="ru-RU" sz="2400" dirty="0">
                <a:latin typeface="Times New Roman" panose="02020603050405020304" pitchFamily="18" charset="0"/>
                <a:cs typeface="Times New Roman" panose="02020603050405020304" pitchFamily="18" charset="0"/>
              </a:rPr>
              <a:t> Исходя из формулировки задания 27, вы можете располагать части сочинения в любой последовательности, но при этом помнить, что любое монологическое высказывание (устное или письменное) состоит из трёх частей — вступления, основной части и заключения. Сочинение‑рассуждение тоже строится по стандартной трёхчастной схеме.</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48220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934" y="624110"/>
            <a:ext cx="10863617" cy="767962"/>
          </a:xfrm>
        </p:spPr>
        <p:txBody>
          <a:bodyPr>
            <a:normAutofit fontScale="90000"/>
          </a:bodyPr>
          <a:lstStyle/>
          <a:p>
            <a:r>
              <a:rPr lang="ru-RU" b="1" dirty="0">
                <a:latin typeface="Times New Roman" panose="02020603050405020304" pitchFamily="18" charset="0"/>
                <a:cs typeface="Times New Roman" panose="02020603050405020304" pitchFamily="18" charset="0"/>
              </a:rPr>
              <a:t>Структура сочинения ЕГЭ по русскому языку в 2025 году</a:t>
            </a:r>
            <a:br>
              <a:rPr lang="ru-RU" b="1" dirty="0">
                <a:latin typeface="Times New Roman" panose="02020603050405020304" pitchFamily="18" charset="0"/>
                <a:cs typeface="Times New Roman" panose="02020603050405020304" pitchFamily="18" charset="0"/>
              </a:rPr>
            </a:br>
            <a:endParaRPr lang="ru-RU" dirty="0"/>
          </a:p>
        </p:txBody>
      </p:sp>
      <p:sp>
        <p:nvSpPr>
          <p:cNvPr id="3" name="Объект 2"/>
          <p:cNvSpPr>
            <a:spLocks noGrp="1"/>
          </p:cNvSpPr>
          <p:nvPr>
            <p:ph idx="1"/>
          </p:nvPr>
        </p:nvSpPr>
        <p:spPr>
          <a:xfrm>
            <a:off x="750627" y="1241946"/>
            <a:ext cx="10753986" cy="5363570"/>
          </a:xfrm>
        </p:spPr>
        <p:txBody>
          <a:bodyPr>
            <a:normAutofit fontScale="92500" lnSpcReduction="10000"/>
          </a:bodyPr>
          <a:lstStyle/>
          <a:p>
            <a:r>
              <a:rPr lang="ru-RU" sz="1900" b="1" dirty="0">
                <a:latin typeface="Times New Roman" panose="02020603050405020304" pitchFamily="18" charset="0"/>
                <a:cs typeface="Times New Roman" panose="02020603050405020304" pitchFamily="18" charset="0"/>
              </a:rPr>
              <a:t>Во вступлении</a:t>
            </a:r>
            <a:r>
              <a:rPr lang="ru-RU" sz="1900" dirty="0">
                <a:latin typeface="Times New Roman" panose="02020603050405020304" pitchFamily="18" charset="0"/>
                <a:cs typeface="Times New Roman" panose="02020603050405020304" pitchFamily="18" charset="0"/>
              </a:rPr>
              <a:t> можно поразмышлять о проблеме, сформулированной в задании.</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
            </a:r>
            <a:br>
              <a:rPr lang="ru-RU" sz="1900" dirty="0">
                <a:latin typeface="Times New Roman" panose="02020603050405020304" pitchFamily="18" charset="0"/>
                <a:cs typeface="Times New Roman" panose="02020603050405020304" pitchFamily="18" charset="0"/>
              </a:rPr>
            </a:br>
            <a:r>
              <a:rPr lang="ru-RU" sz="1900" b="1" dirty="0">
                <a:latin typeface="Times New Roman" panose="02020603050405020304" pitchFamily="18" charset="0"/>
                <a:cs typeface="Times New Roman" panose="02020603050405020304" pitchFamily="18" charset="0"/>
              </a:rPr>
              <a:t>В основной части</a:t>
            </a:r>
            <a:r>
              <a:rPr lang="ru-RU" sz="1900" dirty="0">
                <a:latin typeface="Times New Roman" panose="02020603050405020304" pitchFamily="18" charset="0"/>
                <a:cs typeface="Times New Roman" panose="02020603050405020304" pitchFamily="18" charset="0"/>
              </a:rPr>
              <a:t> сочинения вам нужно выявить авторскую позицию по указанной проблеме и прокомментировать её, используя два примера‑иллюстрации, пояснив каждый, установив связь между ними и проанализировав её, выразить собственное отношение к авторской позиции и обосновать его.</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Комментировать авторскую позицию необходимо с опорой на исходный текст. Комментарий должен свидетельствовать о том, что вы поняли исходный текст и верно определили позицию автора.</a:t>
            </a:r>
            <a:br>
              <a:rPr lang="ru-RU" sz="1900" dirty="0">
                <a:latin typeface="Times New Roman" panose="02020603050405020304" pitchFamily="18" charset="0"/>
                <a:cs typeface="Times New Roman" panose="02020603050405020304" pitchFamily="18" charset="0"/>
              </a:rPr>
            </a:br>
            <a:r>
              <a:rPr lang="ru-RU" sz="1900" b="1" dirty="0">
                <a:latin typeface="Times New Roman" panose="02020603050405020304" pitchFamily="18" charset="0"/>
                <a:cs typeface="Times New Roman" panose="02020603050405020304" pitchFamily="18" charset="0"/>
              </a:rPr>
              <a:t>Позиция автора</a:t>
            </a:r>
            <a:r>
              <a:rPr lang="ru-RU" sz="1900" dirty="0">
                <a:latin typeface="Times New Roman" panose="02020603050405020304" pitchFamily="18" charset="0"/>
                <a:cs typeface="Times New Roman" panose="02020603050405020304" pitchFamily="18" charset="0"/>
              </a:rPr>
              <a:t> — это его отношение к поставленной им же проблеме. Определяя позицию автора, не смешивайте её с позицией героя‑рассказчика, что далеко не одно и то же. Авторская позиция может быть выражена прямо или косвенным образом.</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Каким может быть отношение автора к поднятой им проблеме?</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
            </a:r>
            <a:br>
              <a:rPr lang="ru-RU" sz="1900" dirty="0">
                <a:latin typeface="Times New Roman" panose="02020603050405020304" pitchFamily="18" charset="0"/>
                <a:cs typeface="Times New Roman" panose="02020603050405020304" pitchFamily="18" charset="0"/>
              </a:rPr>
            </a:br>
            <a:r>
              <a:rPr lang="ru-RU" sz="1900" dirty="0">
                <a:latin typeface="Times New Roman" panose="02020603050405020304" pitchFamily="18" charset="0"/>
                <a:cs typeface="Times New Roman" panose="02020603050405020304" pitchFamily="18" charset="0"/>
              </a:rPr>
              <a:t>Позитивным (положительным)</a:t>
            </a:r>
          </a:p>
          <a:p>
            <a:r>
              <a:rPr lang="ru-RU" sz="1900" dirty="0">
                <a:latin typeface="Times New Roman" panose="02020603050405020304" pitchFamily="18" charset="0"/>
                <a:cs typeface="Times New Roman" panose="02020603050405020304" pitchFamily="18" charset="0"/>
              </a:rPr>
              <a:t>Негативным (отрицательным)</a:t>
            </a:r>
          </a:p>
          <a:p>
            <a:r>
              <a:rPr lang="ru-RU" sz="1900" dirty="0">
                <a:latin typeface="Times New Roman" panose="02020603050405020304" pitchFamily="18" charset="0"/>
                <a:cs typeface="Times New Roman" panose="02020603050405020304" pitchFamily="18" charset="0"/>
              </a:rPr>
              <a:t>Нейтральным</a:t>
            </a:r>
          </a:p>
          <a:p>
            <a:r>
              <a:rPr lang="ru-RU" sz="1900" dirty="0">
                <a:latin typeface="Times New Roman" panose="02020603050405020304" pitchFamily="18" charset="0"/>
                <a:cs typeface="Times New Roman" panose="02020603050405020304" pitchFamily="18" charset="0"/>
              </a:rPr>
              <a:t>Двойственным и пр.</a:t>
            </a:r>
          </a:p>
          <a:p>
            <a:endParaRPr lang="ru-RU" dirty="0"/>
          </a:p>
        </p:txBody>
      </p:sp>
    </p:spTree>
    <p:extLst>
      <p:ext uri="{BB962C8B-B14F-4D97-AF65-F5344CB8AC3E}">
        <p14:creationId xmlns:p14="http://schemas.microsoft.com/office/powerpoint/2010/main" val="2202701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8866" y="624110"/>
            <a:ext cx="11373133" cy="781609"/>
          </a:xfrm>
        </p:spPr>
        <p:txBody>
          <a:bodyPr>
            <a:normAutofit fontScale="90000"/>
          </a:bodyPr>
          <a:lstStyle/>
          <a:p>
            <a:r>
              <a:rPr lang="ru-RU" b="1" dirty="0">
                <a:latin typeface="Times New Roman" panose="02020603050405020304" pitchFamily="18" charset="0"/>
                <a:cs typeface="Times New Roman" panose="02020603050405020304" pitchFamily="18" charset="0"/>
              </a:rPr>
              <a:t>Структура сочинения ЕГЭ по русскому языку в 2025 году</a:t>
            </a:r>
            <a:endParaRPr lang="ru-RU" dirty="0"/>
          </a:p>
        </p:txBody>
      </p:sp>
      <p:sp>
        <p:nvSpPr>
          <p:cNvPr id="3" name="Объект 2"/>
          <p:cNvSpPr>
            <a:spLocks noGrp="1"/>
          </p:cNvSpPr>
          <p:nvPr>
            <p:ph idx="1"/>
          </p:nvPr>
        </p:nvSpPr>
        <p:spPr>
          <a:xfrm>
            <a:off x="818867" y="1596787"/>
            <a:ext cx="10685746" cy="4954137"/>
          </a:xfrm>
        </p:spPr>
        <p:txBody>
          <a:bodyPr>
            <a:noAutofit/>
          </a:bodyPr>
          <a:lstStyle/>
          <a:p>
            <a:r>
              <a:rPr lang="ru-RU" dirty="0">
                <a:latin typeface="Times New Roman" panose="02020603050405020304" pitchFamily="18" charset="0"/>
                <a:cs typeface="Times New Roman" panose="02020603050405020304" pitchFamily="18" charset="0"/>
              </a:rPr>
              <a:t>Вам нужно привести </a:t>
            </a:r>
            <a:r>
              <a:rPr lang="ru-RU" b="1" dirty="0">
                <a:latin typeface="Times New Roman" panose="02020603050405020304" pitchFamily="18" charset="0"/>
                <a:cs typeface="Times New Roman" panose="02020603050405020304" pitchFamily="18" charset="0"/>
              </a:rPr>
              <a:t>два примера-иллюстрации</a:t>
            </a:r>
            <a:r>
              <a:rPr lang="ru-RU" dirty="0">
                <a:latin typeface="Times New Roman" panose="02020603050405020304" pitchFamily="18" charset="0"/>
                <a:cs typeface="Times New Roman" panose="02020603050405020304" pitchFamily="18" charset="0"/>
              </a:rPr>
              <a:t> из текста, которые важны для понимания вашей интерпретации авторской позиции. Именно они продемонстрируют, насколько глубоко и точно вы поняли текст</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Что мы называем </a:t>
            </a:r>
            <a:r>
              <a:rPr lang="ru-RU" b="1" dirty="0">
                <a:latin typeface="Times New Roman" panose="02020603050405020304" pitchFamily="18" charset="0"/>
                <a:cs typeface="Times New Roman" panose="02020603050405020304" pitchFamily="18" charset="0"/>
              </a:rPr>
              <a:t>примером-иллюстрацией?</a:t>
            </a:r>
            <a:br>
              <a:rPr lang="ru-RU" b="1"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Это </a:t>
            </a:r>
            <a:r>
              <a:rPr lang="ru-RU" dirty="0">
                <a:latin typeface="Times New Roman" panose="02020603050405020304" pitchFamily="18" charset="0"/>
                <a:cs typeface="Times New Roman" panose="02020603050405020304" pitchFamily="18" charset="0"/>
              </a:rPr>
              <a:t>значимая для раскрытия авторской позиции информация текста, поясняющий пример, разъяснение. Примеры из текста должны иллюстрировать сформулированную вами позицию автора, пояснять и подтверждать ход размышлений автора (или героя‑рассказчика).</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Как сослаться при комментировании на исходный текст?</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Используя </a:t>
            </a:r>
            <a:r>
              <a:rPr lang="ru-RU" dirty="0">
                <a:latin typeface="Times New Roman" panose="02020603050405020304" pitchFamily="18" charset="0"/>
                <a:cs typeface="Times New Roman" panose="02020603050405020304" pitchFamily="18" charset="0"/>
              </a:rPr>
              <a:t>ссылки на номера предложений.</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Используя </a:t>
            </a:r>
            <a:r>
              <a:rPr lang="ru-RU" dirty="0">
                <a:latin typeface="Times New Roman" panose="02020603050405020304" pitchFamily="18" charset="0"/>
                <a:cs typeface="Times New Roman" panose="02020603050405020304" pitchFamily="18" charset="0"/>
              </a:rPr>
              <a:t>способ цитирования.</a:t>
            </a:r>
            <a:br>
              <a:rPr lang="ru-RU" dirty="0">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Размышляя </a:t>
            </a:r>
            <a:r>
              <a:rPr lang="ru-RU" dirty="0">
                <a:latin typeface="Times New Roman" panose="02020603050405020304" pitchFamily="18" charset="0"/>
                <a:cs typeface="Times New Roman" panose="02020603050405020304" pitchFamily="18" charset="0"/>
              </a:rPr>
              <a:t>над фактами, событиями, упомянутыми в тексте.</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Однако помните, что только привести примеры недостаточно. Вам нужно </a:t>
            </a:r>
            <a:r>
              <a:rPr lang="ru-RU" b="1" dirty="0">
                <a:latin typeface="Times New Roman" panose="02020603050405020304" pitchFamily="18" charset="0"/>
                <a:cs typeface="Times New Roman" panose="02020603050405020304" pitchFamily="18" charset="0"/>
              </a:rPr>
              <a:t>пояснить каждый из них, а потом указать смысловую связь между примерами и проанализировать её.</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0664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1319" y="624110"/>
            <a:ext cx="11700680" cy="1081860"/>
          </a:xfrm>
        </p:spPr>
        <p:txBody>
          <a:bodyPr>
            <a:normAutofit fontScale="90000"/>
          </a:bodyPr>
          <a:lstStyle/>
          <a:p>
            <a:r>
              <a:rPr lang="ru-RU" b="1" dirty="0">
                <a:latin typeface="Times New Roman" panose="02020603050405020304" pitchFamily="18" charset="0"/>
                <a:cs typeface="Times New Roman" panose="02020603050405020304" pitchFamily="18" charset="0"/>
              </a:rPr>
              <a:t>Структура сочинения ЕГЭ по русскому языку в 2025 году</a:t>
            </a:r>
            <a:endParaRPr lang="ru-RU" dirty="0"/>
          </a:p>
        </p:txBody>
      </p:sp>
      <p:sp>
        <p:nvSpPr>
          <p:cNvPr id="3" name="Объект 2"/>
          <p:cNvSpPr>
            <a:spLocks noGrp="1"/>
          </p:cNvSpPr>
          <p:nvPr>
            <p:ph idx="1"/>
          </p:nvPr>
        </p:nvSpPr>
        <p:spPr>
          <a:xfrm>
            <a:off x="491319" y="1296537"/>
            <a:ext cx="11013293" cy="5561463"/>
          </a:xfrm>
        </p:spPr>
        <p:txBody>
          <a:bodyPr>
            <a:normAutofit fontScale="92500" lnSpcReduction="20000"/>
          </a:bodyPr>
          <a:lstStyle/>
          <a:p>
            <a:r>
              <a:rPr lang="ru-RU" dirty="0">
                <a:latin typeface="Times New Roman" panose="02020603050405020304" pitchFamily="18" charset="0"/>
                <a:cs typeface="Times New Roman" panose="02020603050405020304" pitchFamily="18" charset="0"/>
              </a:rPr>
              <a:t>В сочинении вам необходимо выразить также </a:t>
            </a:r>
            <a:r>
              <a:rPr lang="ru-RU" b="1" dirty="0">
                <a:latin typeface="Times New Roman" panose="02020603050405020304" pitchFamily="18" charset="0"/>
                <a:cs typeface="Times New Roman" panose="02020603050405020304" pitchFamily="18" charset="0"/>
              </a:rPr>
              <a:t>своё собственное отношение</a:t>
            </a:r>
            <a:r>
              <a:rPr lang="ru-RU" dirty="0">
                <a:latin typeface="Times New Roman" panose="02020603050405020304" pitchFamily="18" charset="0"/>
                <a:cs typeface="Times New Roman" panose="02020603050405020304" pitchFamily="18" charset="0"/>
              </a:rPr>
              <a:t> к позиции автора (рассказчика) текста, заявить свой тезис, а затем </a:t>
            </a:r>
            <a:r>
              <a:rPr lang="ru-RU" b="1" dirty="0">
                <a:latin typeface="Times New Roman" panose="02020603050405020304" pitchFamily="18" charset="0"/>
                <a:cs typeface="Times New Roman" panose="02020603050405020304" pitchFamily="18" charset="0"/>
              </a:rPr>
              <a:t>обосновать свою позицию.</a:t>
            </a:r>
            <a:r>
              <a:rPr lang="ru-RU" dirty="0">
                <a:latin typeface="Times New Roman" panose="02020603050405020304" pitchFamily="18" charset="0"/>
                <a:cs typeface="Times New Roman" panose="02020603050405020304" pitchFamily="18" charset="0"/>
              </a:rPr>
              <a:t> Согласны ли вы с мнением автора? Вы должны аргументировать не истинность тезиса, а лишь ценностное его значение. Помните, что посту лат — это утверждение, которое принимается без доказательств. Нравственные постулаты (например: любите родину, уважайте старших) не нуждаются в доказательствах, мы подтверждаем лишь их актуальность, важность, жизненность.</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1" dirty="0">
                <a:latin typeface="Times New Roman" panose="02020603050405020304" pitchFamily="18" charset="0"/>
                <a:cs typeface="Times New Roman" panose="02020603050405020304" pitchFamily="18" charset="0"/>
              </a:rPr>
              <a:t>Заключение</a:t>
            </a:r>
            <a:r>
              <a:rPr lang="ru-RU" dirty="0">
                <a:latin typeface="Times New Roman" panose="02020603050405020304" pitchFamily="18" charset="0"/>
                <a:cs typeface="Times New Roman" panose="02020603050405020304" pitchFamily="18" charset="0"/>
              </a:rPr>
              <a:t> обычно содержит итог всех рассуждений, вывод, состоящий из одного или нескольких предложений. Вывод может содержать и риторические вопросы. Желательно употреблять в сочинении ключевые для него (и для проверяющего эксперта!) термины: </a:t>
            </a:r>
            <a:r>
              <a:rPr lang="ru-RU" i="1" dirty="0">
                <a:latin typeface="Times New Roman" panose="02020603050405020304" pitchFamily="18" charset="0"/>
                <a:cs typeface="Times New Roman" panose="02020603050405020304" pitchFamily="18" charset="0"/>
              </a:rPr>
              <a:t>проблема, комментарий (прокомментировать), примеры-иллюстрации, связь между ними, позиция автора, моё отношение (возможны различные варианты формулировок), обоснование (аргументация, доказательство).</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Важно соблюдать </a:t>
            </a:r>
            <a:r>
              <a:rPr lang="ru-RU" b="1" dirty="0">
                <a:latin typeface="Times New Roman" panose="02020603050405020304" pitchFamily="18" charset="0"/>
                <a:cs typeface="Times New Roman" panose="02020603050405020304" pitchFamily="18" charset="0"/>
              </a:rPr>
              <a:t>смысловую цельность, речевую связность и последовательность изложения.</a:t>
            </a:r>
            <a:r>
              <a:rPr lang="ru-RU" dirty="0">
                <a:latin typeface="Times New Roman" panose="02020603050405020304" pitchFamily="18" charset="0"/>
                <a:cs typeface="Times New Roman" panose="02020603050405020304" pitchFamily="18" charset="0"/>
              </a:rPr>
              <a:t> Текст сочинения должен члениться на абзацы в соответствии с авторской позицией, комментарием, обоснованием собственного мнения. Следите за тем, чтобы между композиционно‑структурными частями текста были </a:t>
            </a:r>
            <a:r>
              <a:rPr lang="ru-RU" b="1" dirty="0">
                <a:latin typeface="Times New Roman" panose="02020603050405020304" pitchFamily="18" charset="0"/>
                <a:cs typeface="Times New Roman" panose="02020603050405020304" pitchFamily="18" charset="0"/>
              </a:rPr>
              <a:t>логические переходы</a:t>
            </a:r>
            <a:r>
              <a:rPr lang="ru-RU" dirty="0">
                <a:latin typeface="Times New Roman" panose="02020603050405020304" pitchFamily="18" charset="0"/>
                <a:cs typeface="Times New Roman" panose="02020603050405020304" pitchFamily="18" charset="0"/>
              </a:rPr>
              <a:t>, а внутри них желательно использовать все известные вам средства связи между предложениями.</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Сочинение, как правило, пишется в публицистическом стиле, важно не допускать никаких ошибок — ни орфографических, ни пунктуационных, ни языковых, ни речевых.</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Помните, что эксперты оценивают ваши работы в соответствии с определёнными </a:t>
            </a:r>
            <a:r>
              <a:rPr lang="ru-RU" b="1" dirty="0">
                <a:latin typeface="Times New Roman" panose="02020603050405020304" pitchFamily="18" charset="0"/>
                <a:cs typeface="Times New Roman" panose="02020603050405020304" pitchFamily="18" charset="0"/>
              </a:rPr>
              <a:t>критериями</a:t>
            </a:r>
            <a:r>
              <a:rPr lang="ru-RU" dirty="0">
                <a:latin typeface="Times New Roman" panose="02020603050405020304" pitchFamily="18" charset="0"/>
                <a:cs typeface="Times New Roman" panose="02020603050405020304" pitchFamily="18" charset="0"/>
              </a:rPr>
              <a:t>, ознакомиться с которыми вам лучше ещё до того, как вы начнёте писать сочинение.</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58093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56848" y="624110"/>
            <a:ext cx="8747764" cy="740666"/>
          </a:xfrm>
        </p:spPr>
        <p:txBody>
          <a:bodyPr/>
          <a:lstStyle/>
          <a:p>
            <a:r>
              <a:rPr lang="ru-RU" b="1" dirty="0"/>
              <a:t>Изменения в КИМ ЕГЭ 2025 </a:t>
            </a:r>
            <a:r>
              <a:rPr lang="ru-RU" b="1" dirty="0" smtClean="0"/>
              <a:t>года</a:t>
            </a:r>
            <a:endParaRPr lang="ru-RU" dirty="0"/>
          </a:p>
        </p:txBody>
      </p:sp>
      <p:sp>
        <p:nvSpPr>
          <p:cNvPr id="3" name="Объект 2"/>
          <p:cNvSpPr>
            <a:spLocks noGrp="1"/>
          </p:cNvSpPr>
          <p:nvPr>
            <p:ph idx="1"/>
          </p:nvPr>
        </p:nvSpPr>
        <p:spPr>
          <a:xfrm>
            <a:off x="1733267" y="1542197"/>
            <a:ext cx="9771346" cy="5315803"/>
          </a:xfrm>
        </p:spPr>
        <p:txBody>
          <a:bodyPr/>
          <a:lstStyle/>
          <a:p>
            <a:pPr algn="ctr"/>
            <a:r>
              <a:rPr lang="ru-RU" sz="2800" b="1" dirty="0"/>
              <a:t>Литература </a:t>
            </a:r>
            <a:endParaRPr lang="ru-RU" sz="2800" b="1" dirty="0" smtClean="0"/>
          </a:p>
          <a:p>
            <a:pPr lvl="0" fontAlgn="base"/>
            <a:r>
              <a:rPr lang="ru-RU" sz="2400" dirty="0">
                <a:latin typeface="Times New Roman" panose="02020603050405020304" pitchFamily="18" charset="0"/>
                <a:cs typeface="Times New Roman" panose="02020603050405020304" pitchFamily="18" charset="0"/>
              </a:rPr>
              <a:t>Изменено задание 5: требуется сравнить произведение, фрагмент которого приведен в КИМ, с указанным в том же задании произведением XVIII – первой половины ХIХ в.; направление анализа задано в формулировке задания.  </a:t>
            </a:r>
          </a:p>
          <a:p>
            <a:pPr lvl="0" fontAlgn="base"/>
            <a:r>
              <a:rPr lang="ru-RU" sz="2400" dirty="0">
                <a:latin typeface="Times New Roman" panose="02020603050405020304" pitchFamily="18" charset="0"/>
                <a:cs typeface="Times New Roman" panose="02020603050405020304" pitchFamily="18" charset="0"/>
              </a:rPr>
              <a:t>Уточнена формулировка задания 10, сняты хронологические ограничения при выборе стихотворения для сопоставления. </a:t>
            </a:r>
          </a:p>
          <a:p>
            <a:pPr lvl="0" fontAlgn="base"/>
            <a:r>
              <a:rPr lang="ru-RU" sz="2400" dirty="0">
                <a:latin typeface="Times New Roman" panose="02020603050405020304" pitchFamily="18" charset="0"/>
                <a:cs typeface="Times New Roman" panose="02020603050405020304" pitchFamily="18" charset="0"/>
              </a:rPr>
              <a:t>Уточнено задание 8 (расширен перечень художественных средств и приёмов). </a:t>
            </a:r>
          </a:p>
          <a:p>
            <a:pPr lvl="0" fontAlgn="base"/>
            <a:r>
              <a:rPr lang="ru-RU" sz="2400" dirty="0">
                <a:latin typeface="Times New Roman" panose="02020603050405020304" pitchFamily="18" charset="0"/>
                <a:cs typeface="Times New Roman" panose="02020603050405020304" pitchFamily="18" charset="0"/>
              </a:rPr>
              <a:t>Одна из тем 11.1–11.3 носит дискуссионный характер. </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06499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34269" y="624110"/>
            <a:ext cx="8570343" cy="590541"/>
          </a:xfrm>
        </p:spPr>
        <p:txBody>
          <a:bodyPr>
            <a:normAutofit fontScale="90000"/>
          </a:bodyPr>
          <a:lstStyle/>
          <a:p>
            <a:r>
              <a:rPr lang="ru-RU" b="1" dirty="0"/>
              <a:t>Изменения в КИМ ЕГЭ 2025 </a:t>
            </a:r>
            <a:r>
              <a:rPr lang="ru-RU" b="1" dirty="0" smtClean="0"/>
              <a:t>года</a:t>
            </a:r>
            <a:endParaRPr lang="ru-RU" dirty="0"/>
          </a:p>
        </p:txBody>
      </p:sp>
      <p:sp>
        <p:nvSpPr>
          <p:cNvPr id="3" name="Объект 2"/>
          <p:cNvSpPr>
            <a:spLocks noGrp="1"/>
          </p:cNvSpPr>
          <p:nvPr>
            <p:ph idx="1"/>
          </p:nvPr>
        </p:nvSpPr>
        <p:spPr>
          <a:xfrm>
            <a:off x="1774209" y="1214651"/>
            <a:ext cx="9730404" cy="5643349"/>
          </a:xfrm>
        </p:spPr>
        <p:txBody>
          <a:bodyPr/>
          <a:lstStyle/>
          <a:p>
            <a:pPr lvl="0" algn="ctr" fontAlgn="base"/>
            <a:r>
              <a:rPr lang="ru-RU" sz="2800" b="1" dirty="0" smtClean="0"/>
              <a:t>Литература</a:t>
            </a:r>
          </a:p>
          <a:p>
            <a:pPr lvl="0" fontAlgn="base"/>
            <a:r>
              <a:rPr lang="ru-RU" dirty="0" smtClean="0"/>
              <a:t>Уточнены </a:t>
            </a:r>
            <a:r>
              <a:rPr lang="ru-RU" dirty="0"/>
              <a:t>критерии оценивания выполнения заданий с развёрнутым ответом: – изменены критерии оценивания задания 5 и 10; </a:t>
            </a:r>
          </a:p>
          <a:p>
            <a:pPr lvl="0" fontAlgn="base"/>
            <a:r>
              <a:rPr lang="ru-RU" dirty="0"/>
              <a:t>при оценивании всех развёрнутых ответов части 1 по критерию «Логичность, соблюдение речевых и грамматических норм» учитывается сумма ошибок вне зависимости от их вида;  </a:t>
            </a:r>
          </a:p>
          <a:p>
            <a:pPr lvl="0" fontAlgn="base"/>
            <a:r>
              <a:rPr lang="ru-RU" dirty="0"/>
              <a:t>критерии К6 «Соблюдение орфографических норм» и К7 «Соблюдение пунктуационных норм» оценивания сочинения части 2 сближены по количеству ошибок с требованиями ЕГЭ по русскому языку; </a:t>
            </a:r>
          </a:p>
          <a:p>
            <a:r>
              <a:rPr lang="ru-RU" dirty="0"/>
              <a:t>по критерию К3 оценивания сочинения части 2 наряду  с теоретико-литературными понятиями засчитываются термины искусствоведения, если тема сочинения нацеливает на их использование. </a:t>
            </a:r>
            <a:endParaRPr lang="ru-RU" dirty="0" smtClean="0"/>
          </a:p>
          <a:p>
            <a:r>
              <a:rPr lang="ru-RU" dirty="0"/>
              <a:t>6. Обновлены инструкции к экзаменационной работе и конкретным заданиям. </a:t>
            </a:r>
          </a:p>
        </p:txBody>
      </p:sp>
    </p:spTree>
    <p:extLst>
      <p:ext uri="{BB962C8B-B14F-4D97-AF65-F5344CB8AC3E}">
        <p14:creationId xmlns:p14="http://schemas.microsoft.com/office/powerpoint/2010/main" val="236539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25087" y="624110"/>
            <a:ext cx="8679525" cy="645132"/>
          </a:xfrm>
        </p:spPr>
        <p:txBody>
          <a:bodyPr>
            <a:normAutofit fontScale="90000"/>
          </a:bodyPr>
          <a:lstStyle/>
          <a:p>
            <a:r>
              <a:rPr lang="ru-RU" dirty="0"/>
              <a:t>Критерии оценивания</a:t>
            </a:r>
            <a:br>
              <a:rPr lang="ru-RU" dirty="0"/>
            </a:br>
            <a:endParaRPr lang="ru-RU" dirty="0"/>
          </a:p>
        </p:txBody>
      </p:sp>
      <p:sp>
        <p:nvSpPr>
          <p:cNvPr id="3" name="Объект 2"/>
          <p:cNvSpPr>
            <a:spLocks noGrp="1"/>
          </p:cNvSpPr>
          <p:nvPr>
            <p:ph idx="1"/>
          </p:nvPr>
        </p:nvSpPr>
        <p:spPr>
          <a:xfrm>
            <a:off x="1596788" y="1269241"/>
            <a:ext cx="9907824" cy="5186149"/>
          </a:xfrm>
        </p:spPr>
        <p:txBody>
          <a:bodyPr>
            <a:normAutofit fontScale="92500" lnSpcReduction="10000"/>
          </a:bodyPr>
          <a:lstStyle/>
          <a:p>
            <a:r>
              <a:rPr lang="ru-RU" dirty="0" smtClean="0"/>
              <a:t>Уточнены </a:t>
            </a:r>
            <a:r>
              <a:rPr lang="ru-RU" dirty="0"/>
              <a:t>критерии оценивания выполнения заданий с развернутым ответом.</a:t>
            </a:r>
          </a:p>
          <a:p>
            <a:r>
              <a:rPr lang="ru-RU" dirty="0"/>
              <a:t>Если в заданиях 5 и 10 используется произведение того же автора, либо неопубликованное произведение, либо произведение со спорной художественной принадлежностью, то сочинение автоматически получает 0 баллов. Если  не названо произведение или его автор, то по К2 не могут поставить больше 1 балла.</a:t>
            </a:r>
          </a:p>
          <a:p>
            <a:r>
              <a:rPr lang="ru-RU" dirty="0"/>
              <a:t>При оценивании всех развернутых ответов части 1 по критерию «Логичность, соблюдение речевых и грамматических норм» учитывается сумма ошибок вне зависимости от их вида. То есть теперь в маленьких сочинениях (номера 4–5, 9–10), если допустить только одну речевую, или логическую, или грамматическую ошибку, снимут балл. За две и более ошибки будет 0 баллов.</a:t>
            </a:r>
          </a:p>
          <a:p>
            <a:r>
              <a:rPr lang="ru-RU" dirty="0"/>
              <a:t>Критерии К6 «Соблюдение орфографических норм» и К7 «Соблюдение пунктуационных норм» оценивания большого сочинения сближены по количеству ошибок с требованиями ЕГЭ по русскому языку. </a:t>
            </a:r>
          </a:p>
          <a:p>
            <a:r>
              <a:rPr lang="ru-RU" dirty="0"/>
              <a:t>По критерию К3 оценивания большого сочинения наряду с теоретико-литературными понятиями засчитываются термины искусствоведения, если тема предполагает их использование.</a:t>
            </a:r>
          </a:p>
          <a:p>
            <a:r>
              <a:rPr lang="ru-RU" dirty="0"/>
              <a:t>По критериям К6 «Соблюдение орфографических норм» и К7 «Соблюдение пунктуационных норм» теперь без потери балла можно допустить целых 4 ошибки.</a:t>
            </a:r>
          </a:p>
          <a:p>
            <a:endParaRPr lang="ru-RU" dirty="0"/>
          </a:p>
        </p:txBody>
      </p:sp>
    </p:spTree>
    <p:extLst>
      <p:ext uri="{BB962C8B-B14F-4D97-AF65-F5344CB8AC3E}">
        <p14:creationId xmlns:p14="http://schemas.microsoft.com/office/powerpoint/2010/main" val="3428876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97791" y="624110"/>
            <a:ext cx="8706821" cy="645132"/>
          </a:xfrm>
        </p:spPr>
        <p:txBody>
          <a:bodyPr>
            <a:normAutofit fontScale="90000"/>
          </a:bodyPr>
          <a:lstStyle/>
          <a:p>
            <a:r>
              <a:rPr lang="ru-RU" dirty="0"/>
              <a:t>Кодификатор</a:t>
            </a:r>
            <a:br>
              <a:rPr lang="ru-RU" dirty="0"/>
            </a:br>
            <a:endParaRPr lang="ru-RU" dirty="0"/>
          </a:p>
        </p:txBody>
      </p:sp>
      <p:sp>
        <p:nvSpPr>
          <p:cNvPr id="3" name="Объект 2"/>
          <p:cNvSpPr>
            <a:spLocks noGrp="1"/>
          </p:cNvSpPr>
          <p:nvPr>
            <p:ph idx="1"/>
          </p:nvPr>
        </p:nvSpPr>
        <p:spPr>
          <a:xfrm>
            <a:off x="1023583" y="1269241"/>
            <a:ext cx="11168418" cy="5418161"/>
          </a:xfrm>
        </p:spPr>
        <p:txBody>
          <a:bodyPr>
            <a:normAutofit/>
          </a:bodyPr>
          <a:lstStyle/>
          <a:p>
            <a:r>
              <a:rPr lang="ru-RU" sz="2800" dirty="0" smtClean="0"/>
              <a:t>В </a:t>
            </a:r>
            <a:r>
              <a:rPr lang="ru-RU" sz="2800" dirty="0"/>
              <a:t>кодификатор вернули произведения XVIII — первой половины XIX века: Пушкина, Лермонтова, Гоголя. Они отмечены курсивом: это значит, что фрагменты из этих текстов не включаются в часть 1, но по ним формулируются в части 1 сопоставительное задание 5, а в части 2 — темы сочинений. </a:t>
            </a:r>
          </a:p>
          <a:p>
            <a:endParaRPr lang="ru-RU" sz="2800" dirty="0"/>
          </a:p>
        </p:txBody>
      </p:sp>
      <p:sp>
        <p:nvSpPr>
          <p:cNvPr id="4" name="AutoShape 2" descr="изменения егэ литература 202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изменения егэ литература 2025"/>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7194500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Шкала перевода баллов на ЕГЭ </a:t>
            </a:r>
            <a:r>
              <a:rPr lang="ru-RU" b="1" dirty="0"/>
              <a:t/>
            </a:r>
            <a:br>
              <a:rPr lang="ru-RU" b="1" dirty="0"/>
            </a:br>
            <a:endParaRPr lang="ru-RU" dirty="0"/>
          </a:p>
        </p:txBody>
      </p:sp>
      <p:sp>
        <p:nvSpPr>
          <p:cNvPr id="3" name="Объект 2"/>
          <p:cNvSpPr>
            <a:spLocks noGrp="1"/>
          </p:cNvSpPr>
          <p:nvPr>
            <p:ph idx="1"/>
          </p:nvPr>
        </p:nvSpPr>
        <p:spPr/>
        <p:txBody>
          <a:bodyPr/>
          <a:lstStyle/>
          <a:p>
            <a:r>
              <a:rPr lang="ru-RU" b="1" dirty="0" smtClean="0"/>
              <a:t>Всех </a:t>
            </a:r>
            <a:r>
              <a:rPr lang="ru-RU" b="1" dirty="0"/>
              <a:t>интересует шкала перевода баллов ЕГЭ, а точнее, как именно переводят первичные баллы в тестовые? Для этого создана таблица </a:t>
            </a:r>
            <a:r>
              <a:rPr lang="ru-RU" b="1" dirty="0" err="1"/>
              <a:t>Рособрнадзора</a:t>
            </a:r>
            <a:r>
              <a:rPr lang="ru-RU" b="1" dirty="0"/>
              <a:t>, которую обновляют каждый год. Утверждение этой шкалы происходит сразу же после проведения досрочного этапа экзаменов. В этом году он закончится 21 апреля. Это значит, что после этой даты уже можно будет узнать, как в этом году будет выглядеть шкала перевода. </a:t>
            </a:r>
          </a:p>
          <a:p>
            <a:endParaRPr lang="ru-RU" dirty="0"/>
          </a:p>
        </p:txBody>
      </p:sp>
    </p:spTree>
    <p:extLst>
      <p:ext uri="{BB962C8B-B14F-4D97-AF65-F5344CB8AC3E}">
        <p14:creationId xmlns:p14="http://schemas.microsoft.com/office/powerpoint/2010/main" val="42457048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1068" y="473985"/>
            <a:ext cx="8911687" cy="1280890"/>
          </a:xfrm>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878811" y="473985"/>
            <a:ext cx="9489774" cy="6516268"/>
          </a:xfrm>
        </p:spPr>
      </p:pic>
    </p:spTree>
    <p:extLst>
      <p:ext uri="{BB962C8B-B14F-4D97-AF65-F5344CB8AC3E}">
        <p14:creationId xmlns:p14="http://schemas.microsoft.com/office/powerpoint/2010/main" val="26653457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2582" y="624110"/>
            <a:ext cx="8512030" cy="705926"/>
          </a:xfrm>
        </p:spPr>
        <p:txBody>
          <a:bodyPr>
            <a:normAutofit fontScale="90000"/>
          </a:bodyPr>
          <a:lstStyle/>
          <a:p>
            <a:pPr algn="ctr"/>
            <a:r>
              <a:rPr lang="ru-RU" b="1" dirty="0"/>
              <a:t>Основной период</a:t>
            </a:r>
            <a:r>
              <a:rPr lang="ru-RU" dirty="0"/>
              <a:t/>
            </a:r>
            <a:br>
              <a:rPr lang="ru-RU" dirty="0"/>
            </a:br>
            <a:endParaRPr lang="ru-RU" dirty="0"/>
          </a:p>
        </p:txBody>
      </p:sp>
      <p:sp>
        <p:nvSpPr>
          <p:cNvPr id="3" name="Объект 2"/>
          <p:cNvSpPr>
            <a:spLocks noGrp="1"/>
          </p:cNvSpPr>
          <p:nvPr>
            <p:ph idx="1"/>
          </p:nvPr>
        </p:nvSpPr>
        <p:spPr>
          <a:xfrm>
            <a:off x="1258784" y="1187532"/>
            <a:ext cx="10699669" cy="5486399"/>
          </a:xfrm>
        </p:spPr>
        <p:txBody>
          <a:bodyPr>
            <a:noAutofit/>
          </a:bodyPr>
          <a:lstStyle/>
          <a:p>
            <a:pPr algn="ctr"/>
            <a:r>
              <a:rPr lang="ru-RU" sz="2400" b="1" dirty="0" smtClean="0"/>
              <a:t>Май-июнь </a:t>
            </a:r>
            <a:r>
              <a:rPr lang="ru-RU" sz="2400" b="1" dirty="0"/>
              <a:t>2025</a:t>
            </a:r>
          </a:p>
          <a:p>
            <a:pPr lvl="0"/>
            <a:r>
              <a:rPr lang="ru-RU" sz="2400" b="1" dirty="0"/>
              <a:t>23 мая (пятница) — история, литература и химия;</a:t>
            </a:r>
          </a:p>
          <a:p>
            <a:pPr lvl="0"/>
            <a:r>
              <a:rPr lang="ru-RU" sz="2400" dirty="0"/>
              <a:t>27 мая (вторник) — математика базового и профильного уровней;</a:t>
            </a:r>
          </a:p>
          <a:p>
            <a:pPr lvl="0"/>
            <a:r>
              <a:rPr lang="ru-RU" sz="2400" b="1" dirty="0"/>
              <a:t>30 мая (пятница) — русский язык;</a:t>
            </a:r>
          </a:p>
          <a:p>
            <a:pPr lvl="0"/>
            <a:r>
              <a:rPr lang="ru-RU" sz="2400" dirty="0"/>
              <a:t>2 июня (понедельник) — обществознание, физика;</a:t>
            </a:r>
          </a:p>
          <a:p>
            <a:pPr lvl="0"/>
            <a:r>
              <a:rPr lang="ru-RU" sz="2400" dirty="0"/>
              <a:t>5 июня (пятница) — биология, география и иностранные языки (письменная часть);</a:t>
            </a:r>
          </a:p>
          <a:p>
            <a:pPr lvl="0"/>
            <a:r>
              <a:rPr lang="ru-RU" sz="2400" dirty="0"/>
              <a:t>10 июня (вторник) — иностранные языки (устная часть) и информатика;</a:t>
            </a:r>
          </a:p>
          <a:p>
            <a:pPr lvl="0"/>
            <a:r>
              <a:rPr lang="ru-RU" sz="2400" dirty="0"/>
              <a:t>11 июня (среда) — иностранные языки (устная часть) и информатика.</a:t>
            </a:r>
          </a:p>
        </p:txBody>
      </p:sp>
    </p:spTree>
    <p:extLst>
      <p:ext uri="{BB962C8B-B14F-4D97-AF65-F5344CB8AC3E}">
        <p14:creationId xmlns:p14="http://schemas.microsoft.com/office/powerpoint/2010/main" val="35913236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8537" y="-1"/>
            <a:ext cx="10166400" cy="6980881"/>
          </a:xfrm>
        </p:spPr>
      </p:pic>
    </p:spTree>
    <p:extLst>
      <p:ext uri="{BB962C8B-B14F-4D97-AF65-F5344CB8AC3E}">
        <p14:creationId xmlns:p14="http://schemas.microsoft.com/office/powerpoint/2010/main" val="19355527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Баллы для поступления в ВУЗы</a:t>
            </a:r>
            <a:endParaRPr lang="ru-RU" dirty="0"/>
          </a:p>
        </p:txBody>
      </p:sp>
      <p:sp>
        <p:nvSpPr>
          <p:cNvPr id="3" name="Объект 2"/>
          <p:cNvSpPr>
            <a:spLocks noGrp="1"/>
          </p:cNvSpPr>
          <p:nvPr>
            <p:ph idx="1"/>
          </p:nvPr>
        </p:nvSpPr>
        <p:spPr/>
        <p:txBody>
          <a:bodyPr>
            <a:normAutofit/>
          </a:bodyPr>
          <a:lstStyle/>
          <a:p>
            <a:r>
              <a:rPr lang="ru-RU" dirty="0" smtClean="0"/>
              <a:t>русский </a:t>
            </a:r>
            <a:r>
              <a:rPr lang="ru-RU" dirty="0"/>
              <a:t>язык — 40 баллов;</a:t>
            </a:r>
          </a:p>
          <a:p>
            <a:r>
              <a:rPr lang="ru-RU" dirty="0"/>
              <a:t>профильная математика, биология, физика и химия — 39;</a:t>
            </a:r>
          </a:p>
          <a:p>
            <a:r>
              <a:rPr lang="ru-RU" dirty="0"/>
              <a:t>география и литература — 40 баллов;</a:t>
            </a:r>
          </a:p>
          <a:p>
            <a:r>
              <a:rPr lang="ru-RU" dirty="0"/>
              <a:t>иностранные языки — 30;</a:t>
            </a:r>
          </a:p>
          <a:p>
            <a:r>
              <a:rPr lang="ru-RU" dirty="0"/>
              <a:t>информатика и ИКТ — 44;</a:t>
            </a:r>
          </a:p>
          <a:p>
            <a:r>
              <a:rPr lang="ru-RU" dirty="0"/>
              <a:t>история — 35 баллов;</a:t>
            </a:r>
          </a:p>
          <a:p>
            <a:r>
              <a:rPr lang="ru-RU" dirty="0"/>
              <a:t>обществознание — 45 тестовых баллов. </a:t>
            </a:r>
          </a:p>
          <a:p>
            <a:endParaRPr lang="ru-RU" dirty="0"/>
          </a:p>
        </p:txBody>
      </p:sp>
    </p:spTree>
    <p:extLst>
      <p:ext uri="{BB962C8B-B14F-4D97-AF65-F5344CB8AC3E}">
        <p14:creationId xmlns:p14="http://schemas.microsoft.com/office/powerpoint/2010/main" val="3912056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инициативы</a:t>
            </a:r>
            <a:endParaRPr lang="ru-RU"/>
          </a:p>
        </p:txBody>
      </p:sp>
      <p:sp>
        <p:nvSpPr>
          <p:cNvPr id="3" name="Объект 2"/>
          <p:cNvSpPr>
            <a:spLocks noGrp="1"/>
          </p:cNvSpPr>
          <p:nvPr>
            <p:ph idx="1"/>
          </p:nvPr>
        </p:nvSpPr>
        <p:spPr/>
        <p:txBody>
          <a:bodyPr>
            <a:normAutofit/>
          </a:bodyPr>
          <a:lstStyle/>
          <a:p>
            <a:r>
              <a:rPr lang="ru-RU" sz="2400" dirty="0">
                <a:latin typeface="Times New Roman" panose="02020603050405020304" pitchFamily="18" charset="0"/>
                <a:cs typeface="Times New Roman" panose="02020603050405020304" pitchFamily="18" charset="0"/>
              </a:rPr>
              <a:t>Обсуждается вопрос введения в ЕГЭ по русскому языку устной части — такой же, как в экзамене по иностранным языкам. Впервые о необходимости такой опции </a:t>
            </a:r>
            <a:r>
              <a:rPr lang="ru-RU" sz="2400" dirty="0">
                <a:latin typeface="Times New Roman" panose="02020603050405020304" pitchFamily="18" charset="0"/>
                <a:cs typeface="Times New Roman" panose="02020603050405020304" pitchFamily="18" charset="0"/>
                <a:hlinkClick r:id="rId2"/>
              </a:rPr>
              <a:t>заговорила</a:t>
            </a:r>
            <a:r>
              <a:rPr lang="ru-RU" sz="2400" dirty="0">
                <a:latin typeface="Times New Roman" panose="02020603050405020304" pitchFamily="18" charset="0"/>
                <a:cs typeface="Times New Roman" panose="02020603050405020304" pitchFamily="18" charset="0"/>
              </a:rPr>
              <a:t> экс-министр образования и науки Ольга Васильева в 2016 году.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Однако </a:t>
            </a:r>
            <a:r>
              <a:rPr lang="ru-RU" sz="2400" dirty="0">
                <a:latin typeface="Times New Roman" panose="02020603050405020304" pitchFamily="18" charset="0"/>
                <a:cs typeface="Times New Roman" panose="02020603050405020304" pitchFamily="18" charset="0"/>
              </a:rPr>
              <a:t>в </a:t>
            </a:r>
            <a:r>
              <a:rPr lang="ru-RU" sz="2400" dirty="0" err="1">
                <a:latin typeface="Times New Roman" panose="02020603050405020304" pitchFamily="18" charset="0"/>
                <a:cs typeface="Times New Roman" panose="02020603050405020304" pitchFamily="18" charset="0"/>
              </a:rPr>
              <a:t>Минпросвещения</a:t>
            </a:r>
            <a:r>
              <a:rPr lang="ru-RU" sz="2400" dirty="0">
                <a:latin typeface="Times New Roman" panose="02020603050405020304" pitchFamily="18" charset="0"/>
                <a:cs typeface="Times New Roman" panose="02020603050405020304" pitchFamily="18" charset="0"/>
              </a:rPr>
              <a:t> и </a:t>
            </a:r>
            <a:r>
              <a:rPr lang="ru-RU" sz="2400" dirty="0" err="1">
                <a:latin typeface="Times New Roman" panose="02020603050405020304" pitchFamily="18" charset="0"/>
                <a:cs typeface="Times New Roman" panose="02020603050405020304" pitchFamily="18" charset="0"/>
              </a:rPr>
              <a:t>Рособрнадзоре</a:t>
            </a:r>
            <a:r>
              <a:rPr lang="ru-RU" sz="2400" dirty="0">
                <a:latin typeface="Times New Roman" panose="02020603050405020304" pitchFamily="18" charset="0"/>
                <a:cs typeface="Times New Roman" panose="02020603050405020304" pitchFamily="18" charset="0"/>
              </a:rPr>
              <a:t> эту инициативу пока не поддержали.</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784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61953" y="624110"/>
            <a:ext cx="8642659" cy="646550"/>
          </a:xfrm>
        </p:spPr>
        <p:txBody>
          <a:bodyPr/>
          <a:lstStyle/>
          <a:p>
            <a:pPr algn="ctr"/>
            <a:r>
              <a:rPr lang="ru-RU" b="1" dirty="0" smtClean="0"/>
              <a:t>Резервные     дни</a:t>
            </a:r>
            <a:r>
              <a:rPr lang="ru-RU" b="1" dirty="0"/>
              <a:t>:</a:t>
            </a:r>
          </a:p>
        </p:txBody>
      </p:sp>
      <p:sp>
        <p:nvSpPr>
          <p:cNvPr id="3" name="Объект 2"/>
          <p:cNvSpPr>
            <a:spLocks noGrp="1"/>
          </p:cNvSpPr>
          <p:nvPr>
            <p:ph idx="1"/>
          </p:nvPr>
        </p:nvSpPr>
        <p:spPr>
          <a:xfrm>
            <a:off x="1900052" y="1484416"/>
            <a:ext cx="9604560" cy="5130140"/>
          </a:xfrm>
        </p:spPr>
        <p:txBody>
          <a:bodyPr>
            <a:normAutofit/>
          </a:bodyPr>
          <a:lstStyle/>
          <a:p>
            <a:pPr lvl="0"/>
            <a:r>
              <a:rPr lang="ru-RU" sz="2400" b="1" dirty="0" smtClean="0"/>
              <a:t>16</a:t>
            </a:r>
            <a:r>
              <a:rPr lang="ru-RU" sz="2400" b="1" dirty="0"/>
              <a:t> июня (понедельник) — география, литература, обществознание, физика;</a:t>
            </a:r>
          </a:p>
          <a:p>
            <a:pPr lvl="0"/>
            <a:r>
              <a:rPr lang="ru-RU" sz="2400" b="1" dirty="0"/>
              <a:t>17 июня (вторник) — русский язык;</a:t>
            </a:r>
          </a:p>
          <a:p>
            <a:pPr lvl="0"/>
            <a:r>
              <a:rPr lang="ru-RU" sz="2400" dirty="0"/>
              <a:t>18 июня (среда) — иностранные языки (английский, испанский, китайский, немецкий, французский) (устная часть), история, химия;</a:t>
            </a:r>
          </a:p>
          <a:p>
            <a:pPr lvl="0"/>
            <a:r>
              <a:rPr lang="ru-RU" sz="2400" dirty="0"/>
              <a:t>19 июня (четверг) — биология, иностранные языки (английский, испанский, китайский, немецкий, французский) (письменная часть), информатика;</a:t>
            </a:r>
          </a:p>
          <a:p>
            <a:pPr lvl="0"/>
            <a:r>
              <a:rPr lang="ru-RU" sz="2400" dirty="0"/>
              <a:t>20 июня (пятница) — ЕГЭ по математике базового уровня, ЕГЭ по математике профильного уровня;</a:t>
            </a:r>
          </a:p>
          <a:p>
            <a:pPr lvl="0"/>
            <a:r>
              <a:rPr lang="ru-RU" sz="2400" dirty="0"/>
              <a:t>23 июня (понедельник) — по всем учебным предметам.</a:t>
            </a:r>
          </a:p>
          <a:p>
            <a:endParaRPr lang="ru-RU" dirty="0"/>
          </a:p>
        </p:txBody>
      </p:sp>
    </p:spTree>
    <p:extLst>
      <p:ext uri="{BB962C8B-B14F-4D97-AF65-F5344CB8AC3E}">
        <p14:creationId xmlns:p14="http://schemas.microsoft.com/office/powerpoint/2010/main" val="16997359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25087" y="624110"/>
            <a:ext cx="8679525" cy="590541"/>
          </a:xfrm>
        </p:spPr>
        <p:txBody>
          <a:bodyPr>
            <a:normAutofit fontScale="90000"/>
          </a:bodyPr>
          <a:lstStyle/>
          <a:p>
            <a:pPr algn="ctr"/>
            <a:r>
              <a:rPr lang="ru-RU" b="1" dirty="0"/>
              <a:t>Пересдачи</a:t>
            </a:r>
            <a:r>
              <a:rPr lang="ru-RU" dirty="0"/>
              <a:t/>
            </a:r>
            <a:br>
              <a:rPr lang="ru-RU" dirty="0"/>
            </a:br>
            <a:endParaRPr lang="ru-RU" dirty="0"/>
          </a:p>
        </p:txBody>
      </p:sp>
      <p:sp>
        <p:nvSpPr>
          <p:cNvPr id="3" name="Объект 2"/>
          <p:cNvSpPr>
            <a:spLocks noGrp="1"/>
          </p:cNvSpPr>
          <p:nvPr>
            <p:ph idx="1"/>
          </p:nvPr>
        </p:nvSpPr>
        <p:spPr>
          <a:xfrm>
            <a:off x="1446663" y="1337481"/>
            <a:ext cx="10617958" cy="5520518"/>
          </a:xfrm>
        </p:spPr>
        <p:txBody>
          <a:bodyPr>
            <a:normAutofit/>
          </a:bodyPr>
          <a:lstStyle/>
          <a:p>
            <a:r>
              <a:rPr lang="ru-RU" sz="2000" b="1" dirty="0" smtClean="0"/>
              <a:t>В </a:t>
            </a:r>
            <a:r>
              <a:rPr lang="ru-RU" sz="2000" b="1" dirty="0"/>
              <a:t>начале 2024 года </a:t>
            </a:r>
            <a:r>
              <a:rPr lang="ru-RU" sz="2000" b="1" dirty="0" smtClean="0"/>
              <a:t>Владимир Владимирович </a:t>
            </a:r>
            <a:r>
              <a:rPr lang="ru-RU" sz="2000" b="1" dirty="0"/>
              <a:t>Путин </a:t>
            </a:r>
            <a:r>
              <a:rPr lang="ru-RU" sz="2000" dirty="0"/>
              <a:t>предложил дать выпускникам возможность пересдать один из предметов на собственное усмотрение. Но следует помнить, что учитываться будет второй результат. А первый автоматически аннулируют. Пересдачи ЕГЭ планируется проводить до окончания приемной кампании в вузы, таким образом оставляя выпускникам второй шанс на поступление.</a:t>
            </a:r>
          </a:p>
          <a:p>
            <a:r>
              <a:rPr lang="ru-RU" sz="2000" dirty="0"/>
              <a:t>В 2025 году даты пересдач ЕГЭ выглядят следующим образом:</a:t>
            </a:r>
          </a:p>
          <a:p>
            <a:pPr lvl="0"/>
            <a:r>
              <a:rPr lang="ru-RU" sz="2000" b="1" dirty="0"/>
              <a:t>3 июля (четверг)</a:t>
            </a:r>
            <a:r>
              <a:rPr lang="ru-RU" sz="2000" dirty="0"/>
              <a:t> — иностранные языки (английский, испанский, китайский, немецкий, французский) (письменная часть), информатика, обществознание, </a:t>
            </a:r>
            <a:r>
              <a:rPr lang="ru-RU" sz="2000" b="1" dirty="0"/>
              <a:t>русский язык, </a:t>
            </a:r>
            <a:r>
              <a:rPr lang="ru-RU" sz="2000" dirty="0"/>
              <a:t>физика, химия;</a:t>
            </a:r>
          </a:p>
          <a:p>
            <a:pPr lvl="0"/>
            <a:r>
              <a:rPr lang="ru-RU" sz="2000" b="1" dirty="0"/>
              <a:t>4 июля (пятница) </a:t>
            </a:r>
            <a:r>
              <a:rPr lang="ru-RU" sz="2000" dirty="0"/>
              <a:t>— биология, география, ЕГЭ по математике базового уровня, ЕГЭ по математике профильного уровня, иностранные языки (английский, испанский, китайский, немецкий, французский) (устная часть), история, </a:t>
            </a:r>
            <a:r>
              <a:rPr lang="ru-RU" sz="2000" b="1" dirty="0"/>
              <a:t>литература.</a:t>
            </a:r>
          </a:p>
        </p:txBody>
      </p:sp>
    </p:spTree>
    <p:extLst>
      <p:ext uri="{BB962C8B-B14F-4D97-AF65-F5344CB8AC3E}">
        <p14:creationId xmlns:p14="http://schemas.microsoft.com/office/powerpoint/2010/main" val="16920305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25087" y="624110"/>
            <a:ext cx="8679525" cy="645132"/>
          </a:xfrm>
        </p:spPr>
        <p:txBody>
          <a:bodyPr>
            <a:normAutofit fontScale="90000"/>
          </a:bodyPr>
          <a:lstStyle/>
          <a:p>
            <a:pPr algn="ctr"/>
            <a:r>
              <a:rPr lang="ru-RU" b="1" dirty="0"/>
              <a:t>Дополнительный период</a:t>
            </a:r>
            <a:r>
              <a:rPr lang="ru-RU" dirty="0"/>
              <a:t/>
            </a:r>
            <a:br>
              <a:rPr lang="ru-RU" dirty="0"/>
            </a:br>
            <a:endParaRPr lang="ru-RU" dirty="0"/>
          </a:p>
        </p:txBody>
      </p:sp>
      <p:sp>
        <p:nvSpPr>
          <p:cNvPr id="3" name="Объект 2"/>
          <p:cNvSpPr>
            <a:spLocks noGrp="1"/>
          </p:cNvSpPr>
          <p:nvPr>
            <p:ph idx="1"/>
          </p:nvPr>
        </p:nvSpPr>
        <p:spPr>
          <a:xfrm>
            <a:off x="1705971" y="1678675"/>
            <a:ext cx="9798642" cy="4585647"/>
          </a:xfrm>
        </p:spPr>
        <p:txBody>
          <a:bodyPr>
            <a:normAutofit/>
          </a:bodyPr>
          <a:lstStyle/>
          <a:p>
            <a:r>
              <a:rPr lang="ru-RU" sz="3200" dirty="0" smtClean="0"/>
              <a:t>Сентябрь </a:t>
            </a:r>
            <a:r>
              <a:rPr lang="ru-RU" sz="3200" dirty="0"/>
              <a:t>2025</a:t>
            </a:r>
          </a:p>
          <a:p>
            <a:pPr lvl="0"/>
            <a:r>
              <a:rPr lang="ru-RU" sz="3200" b="1" dirty="0"/>
              <a:t>4 сентября (четверг) — русский язык;</a:t>
            </a:r>
          </a:p>
          <a:p>
            <a:pPr lvl="0"/>
            <a:r>
              <a:rPr lang="ru-RU" sz="3200" dirty="0"/>
              <a:t>8 сентября (понедельник) — ЕГЭ по математике базового уровня;</a:t>
            </a:r>
          </a:p>
          <a:p>
            <a:pPr lvl="0"/>
            <a:r>
              <a:rPr lang="ru-RU" sz="3200" b="1" dirty="0"/>
              <a:t>23 сентября (вторник) </a:t>
            </a:r>
            <a:r>
              <a:rPr lang="ru-RU" sz="3200" dirty="0"/>
              <a:t>– ЕГЭ по математике базового уровня, </a:t>
            </a:r>
            <a:r>
              <a:rPr lang="ru-RU" sz="3200" b="1" dirty="0"/>
              <a:t>русский язык.</a:t>
            </a:r>
          </a:p>
          <a:p>
            <a:endParaRPr lang="ru-RU" sz="3200" dirty="0"/>
          </a:p>
        </p:txBody>
      </p:sp>
    </p:spTree>
    <p:extLst>
      <p:ext uri="{BB962C8B-B14F-4D97-AF65-F5344CB8AC3E}">
        <p14:creationId xmlns:p14="http://schemas.microsoft.com/office/powerpoint/2010/main" val="3203848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29803" y="624110"/>
            <a:ext cx="8474809" cy="699723"/>
          </a:xfrm>
        </p:spPr>
        <p:txBody>
          <a:bodyPr>
            <a:normAutofit fontScale="90000"/>
          </a:bodyPr>
          <a:lstStyle/>
          <a:p>
            <a:r>
              <a:rPr lang="ru-RU" b="1" dirty="0"/>
              <a:t>Изменения в КИМ ЕГЭ 2025 года </a:t>
            </a:r>
            <a:r>
              <a:rPr lang="ru-RU" dirty="0"/>
              <a:t/>
            </a:r>
            <a:br>
              <a:rPr lang="ru-RU" dirty="0"/>
            </a:br>
            <a:endParaRPr lang="ru-RU" dirty="0"/>
          </a:p>
        </p:txBody>
      </p:sp>
      <p:sp>
        <p:nvSpPr>
          <p:cNvPr id="3" name="Объект 2"/>
          <p:cNvSpPr>
            <a:spLocks noGrp="1"/>
          </p:cNvSpPr>
          <p:nvPr>
            <p:ph idx="1"/>
          </p:nvPr>
        </p:nvSpPr>
        <p:spPr>
          <a:xfrm>
            <a:off x="1446663" y="1323833"/>
            <a:ext cx="10057950" cy="5534167"/>
          </a:xfrm>
        </p:spPr>
        <p:txBody>
          <a:bodyPr>
            <a:normAutofit/>
          </a:bodyPr>
          <a:lstStyle/>
          <a:p>
            <a:pPr algn="ctr"/>
            <a:r>
              <a:rPr lang="ru-RU" sz="4000" b="1" dirty="0" smtClean="0"/>
              <a:t>Русский </a:t>
            </a:r>
            <a:r>
              <a:rPr lang="ru-RU" sz="4000" b="1" dirty="0"/>
              <a:t>язык </a:t>
            </a:r>
          </a:p>
          <a:p>
            <a:r>
              <a:rPr lang="ru-RU" sz="2400" dirty="0">
                <a:latin typeface="Times New Roman" panose="02020603050405020304" pitchFamily="18" charset="0"/>
                <a:cs typeface="Times New Roman" panose="02020603050405020304" pitchFamily="18" charset="0"/>
              </a:rPr>
              <a:t>Все основные характеристики экзаменационной работы сохранены. В формулировки заданий и систему оценивания их выполнения внесены следующие изменения. </a:t>
            </a:r>
          </a:p>
          <a:p>
            <a:pPr lvl="0" fontAlgn="base"/>
            <a:r>
              <a:rPr lang="ru-RU" sz="2400" dirty="0">
                <a:latin typeface="Times New Roman" panose="02020603050405020304" pitchFamily="18" charset="0"/>
                <a:cs typeface="Times New Roman" panose="02020603050405020304" pitchFamily="18" charset="0"/>
              </a:rPr>
              <a:t>Задание на соответствие 26 по теме изобразительно-выразительных средств заменено новым заданием 22, не предусматривающим опоры на </a:t>
            </a:r>
            <a:r>
              <a:rPr lang="ru-RU" sz="2400" dirty="0" err="1">
                <a:latin typeface="Times New Roman" panose="02020603050405020304" pitchFamily="18" charset="0"/>
                <a:cs typeface="Times New Roman" panose="02020603050405020304" pitchFamily="18" charset="0"/>
              </a:rPr>
              <a:t>макротекст</a:t>
            </a:r>
            <a:r>
              <a:rPr lang="ru-RU" sz="2400" dirty="0">
                <a:latin typeface="Times New Roman" panose="02020603050405020304" pitchFamily="18" charset="0"/>
                <a:cs typeface="Times New Roman" panose="02020603050405020304" pitchFamily="18" charset="0"/>
              </a:rPr>
              <a:t>.  </a:t>
            </a:r>
          </a:p>
          <a:p>
            <a:pPr lvl="0" fontAlgn="base"/>
            <a:r>
              <a:rPr lang="ru-RU" sz="2400" dirty="0">
                <a:latin typeface="Times New Roman" panose="02020603050405020304" pitchFamily="18" charset="0"/>
                <a:cs typeface="Times New Roman" panose="02020603050405020304" pitchFamily="18" charset="0"/>
              </a:rPr>
              <a:t>В формулировке задания 27 (развёрнутый ответ) указана проблема, требуется дать комментарий авторской позиции по проблеме. При обосновании своего отношения к позиции автора не допускается обращение к таким жанрам, как комикс, </a:t>
            </a:r>
            <a:r>
              <a:rPr lang="ru-RU" sz="2400" dirty="0" err="1">
                <a:latin typeface="Times New Roman" panose="02020603050405020304" pitchFamily="18" charset="0"/>
                <a:cs typeface="Times New Roman" panose="02020603050405020304" pitchFamily="18" charset="0"/>
              </a:rPr>
              <a:t>аниме</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манга</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фанфик</a:t>
            </a:r>
            <a:r>
              <a:rPr lang="ru-RU" sz="2400" dirty="0">
                <a:latin typeface="Times New Roman" panose="02020603050405020304" pitchFamily="18" charset="0"/>
                <a:cs typeface="Times New Roman" panose="02020603050405020304" pitchFamily="18" charset="0"/>
              </a:rPr>
              <a:t>, графический роман, компьютерная игра.   </a:t>
            </a:r>
          </a:p>
          <a:p>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35931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93325" y="624110"/>
            <a:ext cx="8611287" cy="672427"/>
          </a:xfrm>
        </p:spPr>
        <p:txBody>
          <a:bodyPr>
            <a:normAutofit fontScale="90000"/>
          </a:bodyPr>
          <a:lstStyle/>
          <a:p>
            <a:r>
              <a:rPr lang="ru-RU" b="1" dirty="0"/>
              <a:t>Изменения в КИМ ЕГЭ 2025 года </a:t>
            </a:r>
            <a:r>
              <a:rPr lang="ru-RU" dirty="0"/>
              <a:t/>
            </a:r>
            <a:br>
              <a:rPr lang="ru-RU" dirty="0"/>
            </a:br>
            <a:endParaRPr lang="ru-RU" dirty="0"/>
          </a:p>
        </p:txBody>
      </p:sp>
      <p:sp>
        <p:nvSpPr>
          <p:cNvPr id="3" name="Объект 2"/>
          <p:cNvSpPr>
            <a:spLocks noGrp="1"/>
          </p:cNvSpPr>
          <p:nvPr>
            <p:ph idx="1"/>
          </p:nvPr>
        </p:nvSpPr>
        <p:spPr>
          <a:xfrm>
            <a:off x="1637731" y="1392073"/>
            <a:ext cx="10345003" cy="5268034"/>
          </a:xfrm>
        </p:spPr>
        <p:txBody>
          <a:bodyPr>
            <a:normAutofit lnSpcReduction="10000"/>
          </a:bodyPr>
          <a:lstStyle/>
          <a:p>
            <a:pPr lvl="0" algn="ctr" fontAlgn="base"/>
            <a:r>
              <a:rPr lang="ru-RU" sz="3600" b="1" dirty="0" smtClean="0"/>
              <a:t>Русский язык</a:t>
            </a:r>
          </a:p>
          <a:p>
            <a:pPr lvl="0" fontAlgn="base"/>
            <a:r>
              <a:rPr lang="ru-RU" sz="2400" dirty="0" smtClean="0">
                <a:latin typeface="Times New Roman" panose="02020603050405020304" pitchFamily="18" charset="0"/>
                <a:cs typeface="Times New Roman" panose="02020603050405020304" pitchFamily="18" charset="0"/>
              </a:rPr>
              <a:t>В </a:t>
            </a:r>
            <a:r>
              <a:rPr lang="ru-RU" sz="2400" dirty="0">
                <a:latin typeface="Times New Roman" panose="02020603050405020304" pitchFamily="18" charset="0"/>
                <a:cs typeface="Times New Roman" panose="02020603050405020304" pitchFamily="18" charset="0"/>
              </a:rPr>
              <a:t>соответствии с видоизменённой формулировкой задания 27 скорректирована система оценивания развёрнутого ответа. Осуществлён переход с </a:t>
            </a:r>
            <a:r>
              <a:rPr lang="ru-RU" sz="2400" dirty="0" err="1">
                <a:latin typeface="Times New Roman" panose="02020603050405020304" pitchFamily="18" charset="0"/>
                <a:cs typeface="Times New Roman" panose="02020603050405020304" pitchFamily="18" charset="0"/>
              </a:rPr>
              <a:t>двенадцатикритериальной</a:t>
            </a:r>
            <a:r>
              <a:rPr lang="ru-RU" sz="2400" dirty="0">
                <a:latin typeface="Times New Roman" panose="02020603050405020304" pitchFamily="18" charset="0"/>
                <a:cs typeface="Times New Roman" panose="02020603050405020304" pitchFamily="18" charset="0"/>
              </a:rPr>
              <a:t> на десятикритериальную систему оценивания сочинения-рассуждения. В частности, исключён критерий, связанный с самостоятельным поиском экзаменуемым проблемы, так как само задание 27 теперь содержит формулировку проблемы. Подходы, ранее связанные с оцениванием речевых повторов в рамках исключённого критерия «Богатство речи», сохранены при оценивании соблюдения речевых норм (критерий К10). </a:t>
            </a:r>
          </a:p>
          <a:p>
            <a:pPr lvl="0" fontAlgn="base"/>
            <a:r>
              <a:rPr lang="ru-RU" sz="2400" dirty="0">
                <a:latin typeface="Times New Roman" panose="02020603050405020304" pitchFamily="18" charset="0"/>
                <a:cs typeface="Times New Roman" panose="02020603050405020304" pitchFamily="18" charset="0"/>
              </a:rPr>
              <a:t>Критерий «Фактическая точность речи» перенесён в часть речевого оформления сочинения (с позиции К12 на позицию К4). Критерий «Соблюдение этических норм» также перенесён в часть речевого оформления сочинения (с позиции К11 на позицию К6). </a:t>
            </a:r>
          </a:p>
        </p:txBody>
      </p:sp>
    </p:spTree>
    <p:extLst>
      <p:ext uri="{BB962C8B-B14F-4D97-AF65-F5344CB8AC3E}">
        <p14:creationId xmlns:p14="http://schemas.microsoft.com/office/powerpoint/2010/main" val="863446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6155" y="624110"/>
            <a:ext cx="8488457" cy="645132"/>
          </a:xfrm>
        </p:spPr>
        <p:txBody>
          <a:bodyPr>
            <a:normAutofit fontScale="90000"/>
          </a:bodyPr>
          <a:lstStyle/>
          <a:p>
            <a:r>
              <a:rPr lang="ru-RU" b="1" dirty="0"/>
              <a:t>Изменения в КИМ ЕГЭ 2025 года </a:t>
            </a:r>
            <a:r>
              <a:rPr lang="ru-RU" dirty="0"/>
              <a:t/>
            </a:r>
            <a:br>
              <a:rPr lang="ru-RU" dirty="0"/>
            </a:br>
            <a:endParaRPr lang="ru-RU" dirty="0"/>
          </a:p>
        </p:txBody>
      </p:sp>
      <p:sp>
        <p:nvSpPr>
          <p:cNvPr id="3" name="Объект 2"/>
          <p:cNvSpPr>
            <a:spLocks noGrp="1"/>
          </p:cNvSpPr>
          <p:nvPr>
            <p:ph idx="1"/>
          </p:nvPr>
        </p:nvSpPr>
        <p:spPr>
          <a:xfrm>
            <a:off x="1856097" y="1569493"/>
            <a:ext cx="9648516" cy="4926841"/>
          </a:xfrm>
        </p:spPr>
        <p:txBody>
          <a:bodyPr>
            <a:noAutofit/>
          </a:bodyPr>
          <a:lstStyle/>
          <a:p>
            <a:pPr algn="ctr" fontAlgn="base"/>
            <a:r>
              <a:rPr lang="ru-RU" sz="2800" b="1" dirty="0"/>
              <a:t>Русский язык</a:t>
            </a:r>
          </a:p>
          <a:p>
            <a:pPr lvl="0" fontAlgn="base"/>
            <a:r>
              <a:rPr lang="ru-RU" sz="2400" dirty="0" smtClean="0">
                <a:latin typeface="Times New Roman" panose="02020603050405020304" pitchFamily="18" charset="0"/>
                <a:cs typeface="Times New Roman" panose="02020603050405020304" pitchFamily="18" charset="0"/>
              </a:rPr>
              <a:t>Максимальные </a:t>
            </a:r>
            <a:r>
              <a:rPr lang="ru-RU" sz="2400" dirty="0">
                <a:latin typeface="Times New Roman" panose="02020603050405020304" pitchFamily="18" charset="0"/>
                <a:cs typeface="Times New Roman" panose="02020603050405020304" pitchFamily="18" charset="0"/>
              </a:rPr>
              <a:t>баллы за оценивание соблюдения грамматических норм (критерий К9) и речевых норм (критерий К10) увеличены до 3 баллов. Первичный балл за развёрнутый ответ увеличен с 21 балла до 22 баллов. </a:t>
            </a:r>
          </a:p>
          <a:p>
            <a:pPr lvl="0" fontAlgn="base"/>
            <a:r>
              <a:rPr lang="ru-RU" sz="2400" dirty="0">
                <a:latin typeface="Times New Roman" panose="02020603050405020304" pitchFamily="18" charset="0"/>
                <a:cs typeface="Times New Roman" panose="02020603050405020304" pitchFamily="18" charset="0"/>
              </a:rPr>
              <a:t>Увеличен с 69 до 99 слов порог, при котором экзаменационное сочинение не проверяется (по всем критериям ставится 0 баллов). </a:t>
            </a:r>
          </a:p>
          <a:p>
            <a:r>
              <a:rPr lang="ru-RU" sz="2400" dirty="0">
                <a:latin typeface="Times New Roman" panose="02020603050405020304" pitchFamily="18" charset="0"/>
                <a:cs typeface="Times New Roman" panose="02020603050405020304" pitchFamily="18" charset="0"/>
              </a:rPr>
              <a:t>Максимальный первичный балл за выполнение экзаменационной работы сохранён и составляет 50 баллов. </a:t>
            </a:r>
          </a:p>
        </p:txBody>
      </p:sp>
    </p:spTree>
    <p:extLst>
      <p:ext uri="{BB962C8B-B14F-4D97-AF65-F5344CB8AC3E}">
        <p14:creationId xmlns:p14="http://schemas.microsoft.com/office/powerpoint/2010/main" val="227009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7480" y="624110"/>
            <a:ext cx="10854519" cy="713371"/>
          </a:xfrm>
        </p:spPr>
        <p:txBody>
          <a:bodyPr>
            <a:noAutofit/>
          </a:bodyPr>
          <a:lstStyle/>
          <a:p>
            <a:r>
              <a:rPr lang="ru-RU" sz="3200" b="1" dirty="0">
                <a:latin typeface="Times New Roman" panose="02020603050405020304" pitchFamily="18" charset="0"/>
                <a:cs typeface="Times New Roman" panose="02020603050405020304" pitchFamily="18" charset="0"/>
              </a:rPr>
              <a:t>Структура сочинения ЕГЭ по русскому языку в 2025 году</a:t>
            </a:r>
            <a:br>
              <a:rPr lang="ru-RU" sz="3200" b="1" dirty="0">
                <a:latin typeface="Times New Roman" panose="02020603050405020304" pitchFamily="18" charset="0"/>
                <a:cs typeface="Times New Roman" panose="02020603050405020304" pitchFamily="18" charset="0"/>
              </a:rPr>
            </a:br>
            <a:endParaRPr lang="ru-RU" sz="3200" b="1"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1596788" y="1705970"/>
            <a:ext cx="10595212" cy="5152030"/>
          </a:xfrm>
        </p:spPr>
        <p:txBody>
          <a:bodyPr>
            <a:noAutofit/>
          </a:bodyPr>
          <a:lstStyle/>
          <a:p>
            <a:r>
              <a:rPr lang="ru-RU" i="1" dirty="0">
                <a:latin typeface="Times New Roman" panose="02020603050405020304" pitchFamily="18" charset="0"/>
                <a:cs typeface="Times New Roman" panose="02020603050405020304" pitchFamily="18" charset="0"/>
              </a:rPr>
              <a:t>Напишите сочинение-рассуждение по проблеме, поставленной в исходном тексте.</a:t>
            </a:r>
            <a:br>
              <a:rPr lang="ru-RU" i="1"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1" i="1" dirty="0">
                <a:latin typeface="Times New Roman" panose="02020603050405020304" pitchFamily="18" charset="0"/>
                <a:cs typeface="Times New Roman" panose="02020603050405020304" pitchFamily="18" charset="0"/>
              </a:rPr>
              <a:t>Сформулируйте позицию автора</a:t>
            </a:r>
            <a:r>
              <a:rPr lang="ru-RU" i="1" dirty="0">
                <a:latin typeface="Times New Roman" panose="02020603050405020304" pitchFamily="18" charset="0"/>
                <a:cs typeface="Times New Roman" panose="02020603050405020304" pitchFamily="18" charset="0"/>
              </a:rPr>
              <a:t> (рассказчика), по указанной проблеме.</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1" i="1" dirty="0" smtClean="0">
                <a:latin typeface="Times New Roman" panose="02020603050405020304" pitchFamily="18" charset="0"/>
                <a:cs typeface="Times New Roman" panose="02020603050405020304" pitchFamily="18" charset="0"/>
              </a:rPr>
              <a:t>Прокомментируйте</a:t>
            </a:r>
            <a:r>
              <a:rPr lang="ru-RU" i="1" dirty="0">
                <a:latin typeface="Times New Roman" panose="02020603050405020304" pitchFamily="18" charset="0"/>
                <a:cs typeface="Times New Roman" panose="02020603050405020304" pitchFamily="18" charset="0"/>
              </a:rPr>
              <a:t>, как в тексте раскрывается эта позиция. Включите в комментарий два примера-иллюстрации из прочитанного текста, которые, важные для понимания позиции автора (рассказчика), и поясните их. Укажите и поясните смысловую связь между приведёнными примерами-иллюстрациями.</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b="1" i="1" dirty="0" smtClean="0">
                <a:latin typeface="Times New Roman" panose="02020603050405020304" pitchFamily="18" charset="0"/>
                <a:cs typeface="Times New Roman" panose="02020603050405020304" pitchFamily="18" charset="0"/>
              </a:rPr>
              <a:t>Сформулируйте </a:t>
            </a:r>
            <a:r>
              <a:rPr lang="ru-RU" b="1" i="1" dirty="0">
                <a:latin typeface="Times New Roman" panose="02020603050405020304" pitchFamily="18" charset="0"/>
                <a:cs typeface="Times New Roman" panose="02020603050405020304" pitchFamily="18" charset="0"/>
              </a:rPr>
              <a:t>и обоснуйте своё отношение</a:t>
            </a:r>
            <a:r>
              <a:rPr lang="ru-RU" i="1" dirty="0">
                <a:latin typeface="Times New Roman" panose="02020603050405020304" pitchFamily="18" charset="0"/>
                <a:cs typeface="Times New Roman" panose="02020603050405020304" pitchFamily="18" charset="0"/>
              </a:rPr>
              <a:t> к позиции автора (рассказчика) по проблеме исходного текста. Включите в обоснование пример-аргумент, опираясь на читательский, историко-культурный или жизненный опыт. (Не учитываются примеры-аргументы, источниками которых являются комикс, </a:t>
            </a:r>
            <a:r>
              <a:rPr lang="ru-RU" i="1" dirty="0" err="1">
                <a:latin typeface="Times New Roman" panose="02020603050405020304" pitchFamily="18" charset="0"/>
                <a:cs typeface="Times New Roman" panose="02020603050405020304" pitchFamily="18" charset="0"/>
              </a:rPr>
              <a:t>аниме</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манга</a:t>
            </a:r>
            <a:r>
              <a:rPr lang="ru-RU" i="1" dirty="0">
                <a:latin typeface="Times New Roman" panose="02020603050405020304" pitchFamily="18" charset="0"/>
                <a:cs typeface="Times New Roman" panose="02020603050405020304" pitchFamily="18" charset="0"/>
              </a:rPr>
              <a:t>, </a:t>
            </a:r>
            <a:r>
              <a:rPr lang="ru-RU" i="1" dirty="0" err="1">
                <a:latin typeface="Times New Roman" panose="02020603050405020304" pitchFamily="18" charset="0"/>
                <a:cs typeface="Times New Roman" panose="02020603050405020304" pitchFamily="18" charset="0"/>
              </a:rPr>
              <a:t>фанфик</a:t>
            </a:r>
            <a:r>
              <a:rPr lang="ru-RU" i="1" dirty="0">
                <a:latin typeface="Times New Roman" panose="02020603050405020304" pitchFamily="18" charset="0"/>
                <a:cs typeface="Times New Roman" panose="02020603050405020304" pitchFamily="18" charset="0"/>
              </a:rPr>
              <a:t>, графический роман, компьютерная игра и другие подобные виды представления информации.)</a:t>
            </a:r>
            <a:br>
              <a:rPr lang="ru-RU" i="1" dirty="0">
                <a:latin typeface="Times New Roman" panose="02020603050405020304" pitchFamily="18" charset="0"/>
                <a:cs typeface="Times New Roman" panose="02020603050405020304" pitchFamily="18" charset="0"/>
              </a:rPr>
            </a:br>
            <a:r>
              <a:rPr lang="ru-RU" i="1" dirty="0" smtClean="0">
                <a:latin typeface="Times New Roman" panose="02020603050405020304" pitchFamily="18" charset="0"/>
                <a:cs typeface="Times New Roman" panose="02020603050405020304" pitchFamily="18" charset="0"/>
              </a:rPr>
              <a:t>Объём </a:t>
            </a:r>
            <a:r>
              <a:rPr lang="ru-RU" i="1" dirty="0">
                <a:latin typeface="Times New Roman" panose="02020603050405020304" pitchFamily="18" charset="0"/>
                <a:cs typeface="Times New Roman" panose="02020603050405020304" pitchFamily="18" charset="0"/>
              </a:rPr>
              <a:t>сочинения — не менее 150 слов.</a:t>
            </a:r>
            <a:br>
              <a:rPr lang="ru-RU" i="1"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i="1" dirty="0">
                <a:latin typeface="Times New Roman" panose="02020603050405020304" pitchFamily="18" charset="0"/>
                <a:cs typeface="Times New Roman" panose="02020603050405020304" pitchFamily="18" charset="0"/>
              </a:rPr>
              <a:t>Работа, написанная без опоры на прочитанный текст (не по данному тексту), не оценивается.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0 баллов. Сочинение пишите аккуратно и разборчивым почерком, соблюдая нормы современного русского языка.</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11427556"/>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102</TotalTime>
  <Words>970</Words>
  <Application>Microsoft Office PowerPoint</Application>
  <PresentationFormat>Широкоэкранный</PresentationFormat>
  <Paragraphs>102</Paragraphs>
  <Slides>22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22</vt:i4>
      </vt:variant>
    </vt:vector>
  </HeadingPairs>
  <TitlesOfParts>
    <vt:vector size="27" baseType="lpstr">
      <vt:lpstr>Arial</vt:lpstr>
      <vt:lpstr>Century Gothic</vt:lpstr>
      <vt:lpstr>Times New Roman</vt:lpstr>
      <vt:lpstr>Wingdings 3</vt:lpstr>
      <vt:lpstr>Легкий дым</vt:lpstr>
      <vt:lpstr>     Досрочный период </vt:lpstr>
      <vt:lpstr>Основной период </vt:lpstr>
      <vt:lpstr>Резервные     дни:</vt:lpstr>
      <vt:lpstr>Пересдачи </vt:lpstr>
      <vt:lpstr>Дополнительный период </vt:lpstr>
      <vt:lpstr>Изменения в КИМ ЕГЭ 2025 года  </vt:lpstr>
      <vt:lpstr>Изменения в КИМ ЕГЭ 2025 года  </vt:lpstr>
      <vt:lpstr>Изменения в КИМ ЕГЭ 2025 года  </vt:lpstr>
      <vt:lpstr>Структура сочинения ЕГЭ по русскому языку в 2025 году </vt:lpstr>
      <vt:lpstr>Структура сочинения ЕГЭ по русскому языку в 2025 году </vt:lpstr>
      <vt:lpstr>Структура сочинения ЕГЭ по русскому языку в 2025 году </vt:lpstr>
      <vt:lpstr>Структура сочинения ЕГЭ по русскому языку в 2025 году</vt:lpstr>
      <vt:lpstr>Структура сочинения ЕГЭ по русскому языку в 2025 году</vt:lpstr>
      <vt:lpstr>Изменения в КИМ ЕГЭ 2025 года</vt:lpstr>
      <vt:lpstr>Изменения в КИМ ЕГЭ 2025 года</vt:lpstr>
      <vt:lpstr>Критерии оценивания </vt:lpstr>
      <vt:lpstr>Кодификатор </vt:lpstr>
      <vt:lpstr>Шкала перевода баллов на ЕГЭ  </vt:lpstr>
      <vt:lpstr>Презентация PowerPoint</vt:lpstr>
      <vt:lpstr>Презентация PowerPoint</vt:lpstr>
      <vt:lpstr>Баллы для поступления в ВУЗы</vt:lpstr>
      <vt:lpstr>инициативы</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13</cp:revision>
  <dcterms:created xsi:type="dcterms:W3CDTF">2025-03-11T02:40:39Z</dcterms:created>
  <dcterms:modified xsi:type="dcterms:W3CDTF">2025-09-13T17:27:52Z</dcterms:modified>
</cp:coreProperties>
</file>